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74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60"/>
    <p:restoredTop sz="94664"/>
  </p:normalViewPr>
  <p:slideViewPr>
    <p:cSldViewPr snapToGrid="0">
      <p:cViewPr varScale="1">
        <p:scale>
          <a:sx n="118" d="100"/>
          <a:sy n="118" d="100"/>
        </p:scale>
        <p:origin x="208" y="9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7" Type="http://schemas.openxmlformats.org/officeDocument/2006/relationships/image" Target="../media/image33.svg"/><Relationship Id="rId2" Type="http://schemas.openxmlformats.org/officeDocument/2006/relationships/image" Target="../media/image28.png"/><Relationship Id="rId1" Type="http://schemas.openxmlformats.org/officeDocument/2006/relationships/hyperlink" Target="https://public.tableau.com/views/Rockbustergraphs/Story1?:language=en-GB&amp;:display_count=n&amp;:origin=viz_share_link" TargetMode="External"/><Relationship Id="rId6" Type="http://schemas.openxmlformats.org/officeDocument/2006/relationships/image" Target="../media/image32.png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hyperlink" Target="https://public.tableau.com/views/Rockbustergraphs/Story1?:language=en-GB&amp;:display_count=n&amp;:origin=viz_share_link" TargetMode="External"/><Relationship Id="rId7" Type="http://schemas.openxmlformats.org/officeDocument/2006/relationships/image" Target="../media/image33.svg"/><Relationship Id="rId2" Type="http://schemas.openxmlformats.org/officeDocument/2006/relationships/image" Target="../media/image29.svg"/><Relationship Id="rId1" Type="http://schemas.openxmlformats.org/officeDocument/2006/relationships/image" Target="../media/image28.png"/><Relationship Id="rId6" Type="http://schemas.openxmlformats.org/officeDocument/2006/relationships/image" Target="../media/image32.png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70A21AE-4083-4B90-8345-7C98D248B3A2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7183816E-ADA3-4F50-9529-671D2E826222}">
      <dgm:prSet/>
      <dgm:spPr/>
      <dgm:t>
        <a:bodyPr/>
        <a:lstStyle/>
        <a:p>
          <a:pPr>
            <a:lnSpc>
              <a:spcPct val="100000"/>
            </a:lnSpc>
          </a:pPr>
          <a:r>
            <a:rPr lang="en-DE" b="1">
              <a:hlinkClick xmlns:r="http://schemas.openxmlformats.org/officeDocument/2006/relationships" r:id="rId1"/>
            </a:rPr>
            <a:t>Tableau link.</a:t>
          </a:r>
          <a:endParaRPr lang="en-US"/>
        </a:p>
      </dgm:t>
    </dgm:pt>
    <dgm:pt modelId="{4DB97991-F26C-4B9E-9397-41439D3F5737}" type="parTrans" cxnId="{BC8CE1FD-AE73-40DE-96AF-45A2BFF4BC1C}">
      <dgm:prSet/>
      <dgm:spPr/>
      <dgm:t>
        <a:bodyPr/>
        <a:lstStyle/>
        <a:p>
          <a:endParaRPr lang="en-US"/>
        </a:p>
      </dgm:t>
    </dgm:pt>
    <dgm:pt modelId="{B25DA9D9-635C-41F1-9978-A82790A45711}" type="sibTrans" cxnId="{BC8CE1FD-AE73-40DE-96AF-45A2BFF4BC1C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74C7793A-0320-4E7F-98E0-83A79A843916}">
      <dgm:prSet/>
      <dgm:spPr/>
      <dgm:t>
        <a:bodyPr/>
        <a:lstStyle/>
        <a:p>
          <a:pPr>
            <a:lnSpc>
              <a:spcPct val="100000"/>
            </a:lnSpc>
          </a:pPr>
          <a:r>
            <a:rPr lang="en-DE" b="1"/>
            <a:t>Thank You!</a:t>
          </a:r>
          <a:endParaRPr lang="en-US"/>
        </a:p>
      </dgm:t>
    </dgm:pt>
    <dgm:pt modelId="{2CB1E729-5CC1-4108-9C44-06144F318D9E}" type="parTrans" cxnId="{918755A7-28CA-4754-BE52-A26125A327D6}">
      <dgm:prSet/>
      <dgm:spPr/>
      <dgm:t>
        <a:bodyPr/>
        <a:lstStyle/>
        <a:p>
          <a:endParaRPr lang="en-US"/>
        </a:p>
      </dgm:t>
    </dgm:pt>
    <dgm:pt modelId="{2C1952A5-669F-4D64-9E1E-FD48D40955D1}" type="sibTrans" cxnId="{918755A7-28CA-4754-BE52-A26125A327D6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4816A823-3D27-4BF5-BDE8-FA7FBEA47BC8}">
      <dgm:prSet/>
      <dgm:spPr/>
      <dgm:t>
        <a:bodyPr/>
        <a:lstStyle/>
        <a:p>
          <a:pPr>
            <a:lnSpc>
              <a:spcPct val="100000"/>
            </a:lnSpc>
          </a:pPr>
          <a:r>
            <a:rPr lang="en-DE" b="1"/>
            <a:t>Ayaz Khan  a.khan10yt@gmail.com</a:t>
          </a:r>
          <a:endParaRPr lang="en-US"/>
        </a:p>
      </dgm:t>
    </dgm:pt>
    <dgm:pt modelId="{46E3157B-FB0F-4504-9964-596CCF4D7818}" type="parTrans" cxnId="{DAFD5B8B-99A7-4ABD-BB0B-0343714649C1}">
      <dgm:prSet/>
      <dgm:spPr/>
      <dgm:t>
        <a:bodyPr/>
        <a:lstStyle/>
        <a:p>
          <a:endParaRPr lang="en-US"/>
        </a:p>
      </dgm:t>
    </dgm:pt>
    <dgm:pt modelId="{E0361187-CCF7-4E72-8D3E-A0C8827197B3}" type="sibTrans" cxnId="{DAFD5B8B-99A7-4ABD-BB0B-0343714649C1}">
      <dgm:prSet/>
      <dgm:spPr/>
      <dgm:t>
        <a:bodyPr/>
        <a:lstStyle/>
        <a:p>
          <a:endParaRPr lang="en-US"/>
        </a:p>
      </dgm:t>
    </dgm:pt>
    <dgm:pt modelId="{C2000948-1744-4323-9D1E-905218D4DCE7}" type="pres">
      <dgm:prSet presAssocID="{A70A21AE-4083-4B90-8345-7C98D248B3A2}" presName="root" presStyleCnt="0">
        <dgm:presLayoutVars>
          <dgm:dir/>
          <dgm:resizeHandles val="exact"/>
        </dgm:presLayoutVars>
      </dgm:prSet>
      <dgm:spPr/>
    </dgm:pt>
    <dgm:pt modelId="{A5E35A11-F1DD-4DB8-A0DA-C4B24E614707}" type="pres">
      <dgm:prSet presAssocID="{A70A21AE-4083-4B90-8345-7C98D248B3A2}" presName="container" presStyleCnt="0">
        <dgm:presLayoutVars>
          <dgm:dir/>
          <dgm:resizeHandles val="exact"/>
        </dgm:presLayoutVars>
      </dgm:prSet>
      <dgm:spPr/>
    </dgm:pt>
    <dgm:pt modelId="{39D05A6A-B6EC-494A-83B1-02336704A16C}" type="pres">
      <dgm:prSet presAssocID="{7183816E-ADA3-4F50-9529-671D2E826222}" presName="compNode" presStyleCnt="0"/>
      <dgm:spPr/>
    </dgm:pt>
    <dgm:pt modelId="{2ACF218D-B858-4142-8D98-D4B2DD0AA1FE}" type="pres">
      <dgm:prSet presAssocID="{7183816E-ADA3-4F50-9529-671D2E826222}" presName="iconBgRect" presStyleLbl="bgShp" presStyleIdx="0" presStyleCnt="3"/>
      <dgm:spPr/>
    </dgm:pt>
    <dgm:pt modelId="{01F2A998-69E9-4BB6-B3DD-3ED2BA3CC091}" type="pres">
      <dgm:prSet presAssocID="{7183816E-ADA3-4F50-9529-671D2E826222}" presName="iconRect" presStyleLbl="node1" presStyleIdx="0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nk"/>
        </a:ext>
      </dgm:extLst>
    </dgm:pt>
    <dgm:pt modelId="{A415EEB4-9DDA-4B1F-BF67-BDFD88118F5C}" type="pres">
      <dgm:prSet presAssocID="{7183816E-ADA3-4F50-9529-671D2E826222}" presName="spaceRect" presStyleCnt="0"/>
      <dgm:spPr/>
    </dgm:pt>
    <dgm:pt modelId="{13931973-DD73-4D5D-A637-8BFFA5A04CD5}" type="pres">
      <dgm:prSet presAssocID="{7183816E-ADA3-4F50-9529-671D2E826222}" presName="textRect" presStyleLbl="revTx" presStyleIdx="0" presStyleCnt="3">
        <dgm:presLayoutVars>
          <dgm:chMax val="1"/>
          <dgm:chPref val="1"/>
        </dgm:presLayoutVars>
      </dgm:prSet>
      <dgm:spPr/>
    </dgm:pt>
    <dgm:pt modelId="{A7EACEED-D0E0-4E0F-A5DF-2801BFB27300}" type="pres">
      <dgm:prSet presAssocID="{B25DA9D9-635C-41F1-9978-A82790A45711}" presName="sibTrans" presStyleLbl="sibTrans2D1" presStyleIdx="0" presStyleCnt="0"/>
      <dgm:spPr/>
    </dgm:pt>
    <dgm:pt modelId="{DC125C55-CEBA-4534-8361-17BD6DD8AE1C}" type="pres">
      <dgm:prSet presAssocID="{74C7793A-0320-4E7F-98E0-83A79A843916}" presName="compNode" presStyleCnt="0"/>
      <dgm:spPr/>
    </dgm:pt>
    <dgm:pt modelId="{C0D50556-39CB-4E13-93CB-F5A57704D96D}" type="pres">
      <dgm:prSet presAssocID="{74C7793A-0320-4E7F-98E0-83A79A843916}" presName="iconBgRect" presStyleLbl="bgShp" presStyleIdx="1" presStyleCnt="3"/>
      <dgm:spPr/>
    </dgm:pt>
    <dgm:pt modelId="{BDFAEF2C-DC9E-40D3-B521-8121C30A71D9}" type="pres">
      <dgm:prSet presAssocID="{74C7793A-0320-4E7F-98E0-83A79A843916}" presName="iconRect" presStyleLbl="node1" presStyleIdx="1" presStyleCnt="3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unglasses Face with Solid Fill"/>
        </a:ext>
      </dgm:extLst>
    </dgm:pt>
    <dgm:pt modelId="{68D5611C-CD97-415A-BAF6-44D3F377D0CB}" type="pres">
      <dgm:prSet presAssocID="{74C7793A-0320-4E7F-98E0-83A79A843916}" presName="spaceRect" presStyleCnt="0"/>
      <dgm:spPr/>
    </dgm:pt>
    <dgm:pt modelId="{CF457AB7-0436-471F-85BA-95A01DA54939}" type="pres">
      <dgm:prSet presAssocID="{74C7793A-0320-4E7F-98E0-83A79A843916}" presName="textRect" presStyleLbl="revTx" presStyleIdx="1" presStyleCnt="3">
        <dgm:presLayoutVars>
          <dgm:chMax val="1"/>
          <dgm:chPref val="1"/>
        </dgm:presLayoutVars>
      </dgm:prSet>
      <dgm:spPr/>
    </dgm:pt>
    <dgm:pt modelId="{E489864B-BF8A-4A20-B4A9-176621184028}" type="pres">
      <dgm:prSet presAssocID="{2C1952A5-669F-4D64-9E1E-FD48D40955D1}" presName="sibTrans" presStyleLbl="sibTrans2D1" presStyleIdx="0" presStyleCnt="0"/>
      <dgm:spPr/>
    </dgm:pt>
    <dgm:pt modelId="{F557142F-79BB-4308-9266-D4C4A703A1E0}" type="pres">
      <dgm:prSet presAssocID="{4816A823-3D27-4BF5-BDE8-FA7FBEA47BC8}" presName="compNode" presStyleCnt="0"/>
      <dgm:spPr/>
    </dgm:pt>
    <dgm:pt modelId="{7CADC16E-59C4-4FFB-BDD9-E498AAE66ECC}" type="pres">
      <dgm:prSet presAssocID="{4816A823-3D27-4BF5-BDE8-FA7FBEA47BC8}" presName="iconBgRect" presStyleLbl="bgShp" presStyleIdx="2" presStyleCnt="3"/>
      <dgm:spPr/>
    </dgm:pt>
    <dgm:pt modelId="{B690C02C-4395-4FDB-B275-E4F1409A901A}" type="pres">
      <dgm:prSet presAssocID="{4816A823-3D27-4BF5-BDE8-FA7FBEA47BC8}" presName="iconRect" presStyleLbl="node1" presStyleIdx="2" presStyleCnt="3"/>
      <dgm:spPr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nvelope"/>
        </a:ext>
      </dgm:extLst>
    </dgm:pt>
    <dgm:pt modelId="{681BA235-1816-437F-B943-86047474FAF4}" type="pres">
      <dgm:prSet presAssocID="{4816A823-3D27-4BF5-BDE8-FA7FBEA47BC8}" presName="spaceRect" presStyleCnt="0"/>
      <dgm:spPr/>
    </dgm:pt>
    <dgm:pt modelId="{FEA3F5A1-BF3B-4504-86B6-0B0EEB176B48}" type="pres">
      <dgm:prSet presAssocID="{4816A823-3D27-4BF5-BDE8-FA7FBEA47BC8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0170060D-1A8C-CA4D-B0A8-316A5ADBCAF1}" type="presOf" srcId="{7183816E-ADA3-4F50-9529-671D2E826222}" destId="{13931973-DD73-4D5D-A637-8BFFA5A04CD5}" srcOrd="0" destOrd="0" presId="urn:microsoft.com/office/officeart/2018/2/layout/IconCircleList"/>
    <dgm:cxn modelId="{82D16A31-A634-4849-998E-58CD2897B748}" type="presOf" srcId="{B25DA9D9-635C-41F1-9978-A82790A45711}" destId="{A7EACEED-D0E0-4E0F-A5DF-2801BFB27300}" srcOrd="0" destOrd="0" presId="urn:microsoft.com/office/officeart/2018/2/layout/IconCircleList"/>
    <dgm:cxn modelId="{DAFD5B8B-99A7-4ABD-BB0B-0343714649C1}" srcId="{A70A21AE-4083-4B90-8345-7C98D248B3A2}" destId="{4816A823-3D27-4BF5-BDE8-FA7FBEA47BC8}" srcOrd="2" destOrd="0" parTransId="{46E3157B-FB0F-4504-9964-596CCF4D7818}" sibTransId="{E0361187-CCF7-4E72-8D3E-A0C8827197B3}"/>
    <dgm:cxn modelId="{918755A7-28CA-4754-BE52-A26125A327D6}" srcId="{A70A21AE-4083-4B90-8345-7C98D248B3A2}" destId="{74C7793A-0320-4E7F-98E0-83A79A843916}" srcOrd="1" destOrd="0" parTransId="{2CB1E729-5CC1-4108-9C44-06144F318D9E}" sibTransId="{2C1952A5-669F-4D64-9E1E-FD48D40955D1}"/>
    <dgm:cxn modelId="{E4DAC9A9-A4A5-2043-AC1B-C9971AC1E1E3}" type="presOf" srcId="{2C1952A5-669F-4D64-9E1E-FD48D40955D1}" destId="{E489864B-BF8A-4A20-B4A9-176621184028}" srcOrd="0" destOrd="0" presId="urn:microsoft.com/office/officeart/2018/2/layout/IconCircleList"/>
    <dgm:cxn modelId="{B0FDDBCD-EBC8-344F-84FB-2DC916B87F3C}" type="presOf" srcId="{A70A21AE-4083-4B90-8345-7C98D248B3A2}" destId="{C2000948-1744-4323-9D1E-905218D4DCE7}" srcOrd="0" destOrd="0" presId="urn:microsoft.com/office/officeart/2018/2/layout/IconCircleList"/>
    <dgm:cxn modelId="{18D582E1-93E5-C84D-B106-586E31BEB838}" type="presOf" srcId="{4816A823-3D27-4BF5-BDE8-FA7FBEA47BC8}" destId="{FEA3F5A1-BF3B-4504-86B6-0B0EEB176B48}" srcOrd="0" destOrd="0" presId="urn:microsoft.com/office/officeart/2018/2/layout/IconCircleList"/>
    <dgm:cxn modelId="{ED1440EE-7399-9D42-A950-1FD27DA044C9}" type="presOf" srcId="{74C7793A-0320-4E7F-98E0-83A79A843916}" destId="{CF457AB7-0436-471F-85BA-95A01DA54939}" srcOrd="0" destOrd="0" presId="urn:microsoft.com/office/officeart/2018/2/layout/IconCircleList"/>
    <dgm:cxn modelId="{BC8CE1FD-AE73-40DE-96AF-45A2BFF4BC1C}" srcId="{A70A21AE-4083-4B90-8345-7C98D248B3A2}" destId="{7183816E-ADA3-4F50-9529-671D2E826222}" srcOrd="0" destOrd="0" parTransId="{4DB97991-F26C-4B9E-9397-41439D3F5737}" sibTransId="{B25DA9D9-635C-41F1-9978-A82790A45711}"/>
    <dgm:cxn modelId="{A82883B1-6BE7-564A-964E-7557178E4741}" type="presParOf" srcId="{C2000948-1744-4323-9D1E-905218D4DCE7}" destId="{A5E35A11-F1DD-4DB8-A0DA-C4B24E614707}" srcOrd="0" destOrd="0" presId="urn:microsoft.com/office/officeart/2018/2/layout/IconCircleList"/>
    <dgm:cxn modelId="{FA0A2417-060E-8142-BB69-D48318A394D5}" type="presParOf" srcId="{A5E35A11-F1DD-4DB8-A0DA-C4B24E614707}" destId="{39D05A6A-B6EC-494A-83B1-02336704A16C}" srcOrd="0" destOrd="0" presId="urn:microsoft.com/office/officeart/2018/2/layout/IconCircleList"/>
    <dgm:cxn modelId="{B8FA1D29-74AD-CE42-8CCC-206C6EEDBB5E}" type="presParOf" srcId="{39D05A6A-B6EC-494A-83B1-02336704A16C}" destId="{2ACF218D-B858-4142-8D98-D4B2DD0AA1FE}" srcOrd="0" destOrd="0" presId="urn:microsoft.com/office/officeart/2018/2/layout/IconCircleList"/>
    <dgm:cxn modelId="{1CB60E36-EB2D-274C-81B7-A5D73B7D73F3}" type="presParOf" srcId="{39D05A6A-B6EC-494A-83B1-02336704A16C}" destId="{01F2A998-69E9-4BB6-B3DD-3ED2BA3CC091}" srcOrd="1" destOrd="0" presId="urn:microsoft.com/office/officeart/2018/2/layout/IconCircleList"/>
    <dgm:cxn modelId="{1487BB11-E87D-6847-8E43-FEF7FB2A2745}" type="presParOf" srcId="{39D05A6A-B6EC-494A-83B1-02336704A16C}" destId="{A415EEB4-9DDA-4B1F-BF67-BDFD88118F5C}" srcOrd="2" destOrd="0" presId="urn:microsoft.com/office/officeart/2018/2/layout/IconCircleList"/>
    <dgm:cxn modelId="{C1433158-77EA-8B4A-9A3D-BDABEC8078FD}" type="presParOf" srcId="{39D05A6A-B6EC-494A-83B1-02336704A16C}" destId="{13931973-DD73-4D5D-A637-8BFFA5A04CD5}" srcOrd="3" destOrd="0" presId="urn:microsoft.com/office/officeart/2018/2/layout/IconCircleList"/>
    <dgm:cxn modelId="{931A593A-A042-9F41-A435-686C4D06EADB}" type="presParOf" srcId="{A5E35A11-F1DD-4DB8-A0DA-C4B24E614707}" destId="{A7EACEED-D0E0-4E0F-A5DF-2801BFB27300}" srcOrd="1" destOrd="0" presId="urn:microsoft.com/office/officeart/2018/2/layout/IconCircleList"/>
    <dgm:cxn modelId="{B39F7608-1052-C944-9623-D33CA869890A}" type="presParOf" srcId="{A5E35A11-F1DD-4DB8-A0DA-C4B24E614707}" destId="{DC125C55-CEBA-4534-8361-17BD6DD8AE1C}" srcOrd="2" destOrd="0" presId="urn:microsoft.com/office/officeart/2018/2/layout/IconCircleList"/>
    <dgm:cxn modelId="{15474D0B-FE4B-A945-B2AA-0D5EC5F461BD}" type="presParOf" srcId="{DC125C55-CEBA-4534-8361-17BD6DD8AE1C}" destId="{C0D50556-39CB-4E13-93CB-F5A57704D96D}" srcOrd="0" destOrd="0" presId="urn:microsoft.com/office/officeart/2018/2/layout/IconCircleList"/>
    <dgm:cxn modelId="{1E19D568-9D1C-204A-B25B-AE6A10F9A305}" type="presParOf" srcId="{DC125C55-CEBA-4534-8361-17BD6DD8AE1C}" destId="{BDFAEF2C-DC9E-40D3-B521-8121C30A71D9}" srcOrd="1" destOrd="0" presId="urn:microsoft.com/office/officeart/2018/2/layout/IconCircleList"/>
    <dgm:cxn modelId="{B2CC3B8F-F255-D14D-83E4-4D230EAF41AD}" type="presParOf" srcId="{DC125C55-CEBA-4534-8361-17BD6DD8AE1C}" destId="{68D5611C-CD97-415A-BAF6-44D3F377D0CB}" srcOrd="2" destOrd="0" presId="urn:microsoft.com/office/officeart/2018/2/layout/IconCircleList"/>
    <dgm:cxn modelId="{DDB06009-39D9-5449-A10E-AF1BC0549569}" type="presParOf" srcId="{DC125C55-CEBA-4534-8361-17BD6DD8AE1C}" destId="{CF457AB7-0436-471F-85BA-95A01DA54939}" srcOrd="3" destOrd="0" presId="urn:microsoft.com/office/officeart/2018/2/layout/IconCircleList"/>
    <dgm:cxn modelId="{311AE6D8-7C9B-904C-8C4F-CBD12D8E734A}" type="presParOf" srcId="{A5E35A11-F1DD-4DB8-A0DA-C4B24E614707}" destId="{E489864B-BF8A-4A20-B4A9-176621184028}" srcOrd="3" destOrd="0" presId="urn:microsoft.com/office/officeart/2018/2/layout/IconCircleList"/>
    <dgm:cxn modelId="{53EC18D5-6F88-5A4F-8A6D-CB7B454AB511}" type="presParOf" srcId="{A5E35A11-F1DD-4DB8-A0DA-C4B24E614707}" destId="{F557142F-79BB-4308-9266-D4C4A703A1E0}" srcOrd="4" destOrd="0" presId="urn:microsoft.com/office/officeart/2018/2/layout/IconCircleList"/>
    <dgm:cxn modelId="{9C05F0F4-3A3F-8842-A271-9AC7B4561B34}" type="presParOf" srcId="{F557142F-79BB-4308-9266-D4C4A703A1E0}" destId="{7CADC16E-59C4-4FFB-BDD9-E498AAE66ECC}" srcOrd="0" destOrd="0" presId="urn:microsoft.com/office/officeart/2018/2/layout/IconCircleList"/>
    <dgm:cxn modelId="{DA8FD6EA-4B81-D245-BEE4-2CB6D5FFA6C0}" type="presParOf" srcId="{F557142F-79BB-4308-9266-D4C4A703A1E0}" destId="{B690C02C-4395-4FDB-B275-E4F1409A901A}" srcOrd="1" destOrd="0" presId="urn:microsoft.com/office/officeart/2018/2/layout/IconCircleList"/>
    <dgm:cxn modelId="{89F1F989-BF1A-374E-800C-628D9BC038E0}" type="presParOf" srcId="{F557142F-79BB-4308-9266-D4C4A703A1E0}" destId="{681BA235-1816-437F-B943-86047474FAF4}" srcOrd="2" destOrd="0" presId="urn:microsoft.com/office/officeart/2018/2/layout/IconCircleList"/>
    <dgm:cxn modelId="{745CFADE-B5AE-3C46-A2A7-EEC70FC39A27}" type="presParOf" srcId="{F557142F-79BB-4308-9266-D4C4A703A1E0}" destId="{FEA3F5A1-BF3B-4504-86B6-0B0EEB176B48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ACF218D-B858-4142-8D98-D4B2DD0AA1FE}">
      <dsp:nvSpPr>
        <dsp:cNvPr id="0" name=""/>
        <dsp:cNvSpPr/>
      </dsp:nvSpPr>
      <dsp:spPr>
        <a:xfrm>
          <a:off x="30458" y="948600"/>
          <a:ext cx="891123" cy="891123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1F2A998-69E9-4BB6-B3DD-3ED2BA3CC091}">
      <dsp:nvSpPr>
        <dsp:cNvPr id="0" name=""/>
        <dsp:cNvSpPr/>
      </dsp:nvSpPr>
      <dsp:spPr>
        <a:xfrm>
          <a:off x="217594" y="1135736"/>
          <a:ext cx="516851" cy="51685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931973-DD73-4D5D-A637-8BFFA5A04CD5}">
      <dsp:nvSpPr>
        <dsp:cNvPr id="0" name=""/>
        <dsp:cNvSpPr/>
      </dsp:nvSpPr>
      <dsp:spPr>
        <a:xfrm>
          <a:off x="1112536" y="948600"/>
          <a:ext cx="2100504" cy="8911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DE" sz="1500" b="1" kern="1200">
              <a:hlinkClick xmlns:r="http://schemas.openxmlformats.org/officeDocument/2006/relationships" r:id="rId3"/>
            </a:rPr>
            <a:t>Tableau link.</a:t>
          </a:r>
          <a:endParaRPr lang="en-US" sz="1500" kern="1200"/>
        </a:p>
      </dsp:txBody>
      <dsp:txXfrm>
        <a:off x="1112536" y="948600"/>
        <a:ext cx="2100504" cy="891123"/>
      </dsp:txXfrm>
    </dsp:sp>
    <dsp:sp modelId="{C0D50556-39CB-4E13-93CB-F5A57704D96D}">
      <dsp:nvSpPr>
        <dsp:cNvPr id="0" name=""/>
        <dsp:cNvSpPr/>
      </dsp:nvSpPr>
      <dsp:spPr>
        <a:xfrm>
          <a:off x="3579037" y="948600"/>
          <a:ext cx="891123" cy="891123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DFAEF2C-DC9E-40D3-B521-8121C30A71D9}">
      <dsp:nvSpPr>
        <dsp:cNvPr id="0" name=""/>
        <dsp:cNvSpPr/>
      </dsp:nvSpPr>
      <dsp:spPr>
        <a:xfrm>
          <a:off x="3766173" y="1135736"/>
          <a:ext cx="516851" cy="516851"/>
        </a:xfrm>
        <a:prstGeom prst="rect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457AB7-0436-471F-85BA-95A01DA54939}">
      <dsp:nvSpPr>
        <dsp:cNvPr id="0" name=""/>
        <dsp:cNvSpPr/>
      </dsp:nvSpPr>
      <dsp:spPr>
        <a:xfrm>
          <a:off x="4661115" y="948600"/>
          <a:ext cx="2100504" cy="8911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DE" sz="1500" b="1" kern="1200"/>
            <a:t>Thank You!</a:t>
          </a:r>
          <a:endParaRPr lang="en-US" sz="1500" kern="1200"/>
        </a:p>
      </dsp:txBody>
      <dsp:txXfrm>
        <a:off x="4661115" y="948600"/>
        <a:ext cx="2100504" cy="891123"/>
      </dsp:txXfrm>
    </dsp:sp>
    <dsp:sp modelId="{7CADC16E-59C4-4FFB-BDD9-E498AAE66ECC}">
      <dsp:nvSpPr>
        <dsp:cNvPr id="0" name=""/>
        <dsp:cNvSpPr/>
      </dsp:nvSpPr>
      <dsp:spPr>
        <a:xfrm>
          <a:off x="7127617" y="948600"/>
          <a:ext cx="891123" cy="891123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690C02C-4395-4FDB-B275-E4F1409A901A}">
      <dsp:nvSpPr>
        <dsp:cNvPr id="0" name=""/>
        <dsp:cNvSpPr/>
      </dsp:nvSpPr>
      <dsp:spPr>
        <a:xfrm>
          <a:off x="7314752" y="1135736"/>
          <a:ext cx="516851" cy="516851"/>
        </a:xfrm>
        <a:prstGeom prst="rect">
          <a:avLst/>
        </a:prstGeom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A3F5A1-BF3B-4504-86B6-0B0EEB176B48}">
      <dsp:nvSpPr>
        <dsp:cNvPr id="0" name=""/>
        <dsp:cNvSpPr/>
      </dsp:nvSpPr>
      <dsp:spPr>
        <a:xfrm>
          <a:off x="8209695" y="948600"/>
          <a:ext cx="2100504" cy="8911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DE" sz="1500" b="1" kern="1200"/>
            <a:t>Ayaz Khan  a.khan10yt@gmail.com</a:t>
          </a:r>
          <a:endParaRPr lang="en-US" sz="1500" kern="1200"/>
        </a:p>
      </dsp:txBody>
      <dsp:txXfrm>
        <a:off x="8209695" y="948600"/>
        <a:ext cx="2100504" cy="89112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6FB331-3417-DE40-8FC9-6E8B02CA15DF}" type="datetimeFigureOut">
              <a:rPr lang="en-DE" smtClean="0"/>
              <a:t>11.08.23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4FCB5F-2E2C-4842-8C80-DB8E4AEFB3E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032521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4FCB5F-2E2C-4842-8C80-DB8E4AEFB3E5}" type="slidenum">
              <a:rPr lang="en-DE" smtClean="0"/>
              <a:t>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8544848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CD3FD-BE54-4400-942B-C6C15AA73DFD}" type="datetimeFigureOut">
              <a:rPr lang="en-US" smtClean="0"/>
              <a:t>8/10/23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5876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CD3FD-BE54-4400-942B-C6C15AA73DFD}" type="datetimeFigureOut">
              <a:rPr lang="en-US" smtClean="0"/>
              <a:t>8/10/23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9864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CD3FD-BE54-4400-942B-C6C15AA73DFD}" type="datetimeFigureOut">
              <a:rPr lang="en-US" smtClean="0"/>
              <a:t>8/10/23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0814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CD3FD-BE54-4400-942B-C6C15AA73DFD}" type="datetimeFigureOut">
              <a:rPr lang="en-US" smtClean="0"/>
              <a:t>8/10/23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1429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CD3FD-BE54-4400-942B-C6C15AA73DFD}" type="datetimeFigureOut">
              <a:rPr lang="en-US" smtClean="0"/>
              <a:t>8/10/23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8362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CD3FD-BE54-4400-942B-C6C15AA73DFD}" type="datetimeFigureOut">
              <a:rPr lang="en-US" smtClean="0"/>
              <a:t>8/10/23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0535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CD3FD-BE54-4400-942B-C6C15AA73DFD}" type="datetimeFigureOut">
              <a:rPr lang="en-US" smtClean="0"/>
              <a:t>8/10/23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86966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CD3FD-BE54-4400-942B-C6C15AA73DFD}" type="datetimeFigureOut">
              <a:rPr lang="en-US" smtClean="0"/>
              <a:t>8/10/23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6105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CD3FD-BE54-4400-942B-C6C15AA73DFD}" type="datetimeFigureOut">
              <a:rPr lang="en-US" smtClean="0"/>
              <a:t>8/10/23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7034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CD3FD-BE54-4400-942B-C6C15AA73DFD}" type="datetimeFigureOut">
              <a:rPr lang="en-US" smtClean="0"/>
              <a:t>8/10/23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8126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F07CD3FD-BE54-4400-942B-C6C15AA73DFD}" type="datetimeFigureOut">
              <a:rPr lang="en-US" smtClean="0"/>
              <a:t>8/10/23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7322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F07CD3FD-BE54-4400-942B-C6C15AA73DFD}" type="datetimeFigureOut">
              <a:rPr lang="en-US" smtClean="0"/>
              <a:t>8/10/23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A4C0CD32-A6C8-4BA5-B3DF-D8325E32C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420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5" r:id="rId1"/>
    <p:sldLayoutId id="2147483776" r:id="rId2"/>
    <p:sldLayoutId id="2147483777" r:id="rId3"/>
    <p:sldLayoutId id="2147483778" r:id="rId4"/>
    <p:sldLayoutId id="2147483779" r:id="rId5"/>
    <p:sldLayoutId id="2147483780" r:id="rId6"/>
    <p:sldLayoutId id="2147483781" r:id="rId7"/>
    <p:sldLayoutId id="2147483782" r:id="rId8"/>
    <p:sldLayoutId id="2147483783" r:id="rId9"/>
    <p:sldLayoutId id="2147483784" r:id="rId10"/>
    <p:sldLayoutId id="2147483785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svg"/><Relationship Id="rId18" Type="http://schemas.openxmlformats.org/officeDocument/2006/relationships/image" Target="../media/image20.png"/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12" Type="http://schemas.openxmlformats.org/officeDocument/2006/relationships/image" Target="../media/image14.png"/><Relationship Id="rId17" Type="http://schemas.openxmlformats.org/officeDocument/2006/relationships/image" Target="../media/image19.svg"/><Relationship Id="rId2" Type="http://schemas.openxmlformats.org/officeDocument/2006/relationships/image" Target="../media/image4.png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7.svg"/><Relationship Id="rId15" Type="http://schemas.openxmlformats.org/officeDocument/2006/relationships/image" Target="../media/image17.svg"/><Relationship Id="rId10" Type="http://schemas.openxmlformats.org/officeDocument/2006/relationships/image" Target="../media/image12.png"/><Relationship Id="rId19" Type="http://schemas.openxmlformats.org/officeDocument/2006/relationships/image" Target="../media/image21.svg"/><Relationship Id="rId4" Type="http://schemas.openxmlformats.org/officeDocument/2006/relationships/image" Target="../media/image6.png"/><Relationship Id="rId9" Type="http://schemas.openxmlformats.org/officeDocument/2006/relationships/image" Target="../media/image11.svg"/><Relationship Id="rId1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bg1">
                <a:tint val="97000"/>
                <a:shade val="100000"/>
                <a:satMod val="185000"/>
                <a:lumMod val="120000"/>
              </a:schemeClr>
            </a:gs>
            <a:gs pos="100000">
              <a:schemeClr val="bg1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cene board in red background">
            <a:extLst>
              <a:ext uri="{FF2B5EF4-FFF2-40B4-BE49-F238E27FC236}">
                <a16:creationId xmlns:a16="http://schemas.microsoft.com/office/drawing/2014/main" id="{966B4782-B8B0-CB81-FE4E-0495F4C8BAA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0000"/>
          </a:blip>
          <a:srcRect l="7155" r="33570" b="-1"/>
          <a:stretch/>
        </p:blipFill>
        <p:spPr>
          <a:xfrm>
            <a:off x="20" y="10"/>
            <a:ext cx="6089884" cy="6857990"/>
          </a:xfrm>
          <a:prstGeom prst="rect">
            <a:avLst/>
          </a:prstGeom>
          <a:noFill/>
        </p:spPr>
      </p:pic>
      <p:pic>
        <p:nvPicPr>
          <p:cNvPr id="4" name="Picture 3" descr="Triangular abstract background">
            <a:extLst>
              <a:ext uri="{FF2B5EF4-FFF2-40B4-BE49-F238E27FC236}">
                <a16:creationId xmlns:a16="http://schemas.microsoft.com/office/drawing/2014/main" id="{7559B6B2-6984-4451-740E-CB730D73E0D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40000"/>
          </a:blip>
          <a:srcRect l="13501" r="27173"/>
          <a:stretch/>
        </p:blipFill>
        <p:spPr>
          <a:xfrm>
            <a:off x="6089904" y="-7629"/>
            <a:ext cx="6102096" cy="6865629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B2AFD1C-0EC4-9009-CB3D-1690A73628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0200" y="1748790"/>
            <a:ext cx="8991600" cy="2283874"/>
          </a:xfrm>
          <a:noFill/>
          <a:ln w="38100" cap="sq">
            <a:solidFill>
              <a:schemeClr val="tx1"/>
            </a:solidFill>
            <a:miter lim="800000"/>
          </a:ln>
        </p:spPr>
        <p:txBody>
          <a:bodyPr anchor="ctr">
            <a:noAutofit/>
          </a:bodyPr>
          <a:lstStyle/>
          <a:p>
            <a:r>
              <a:rPr lang="en-DE" sz="3200" i="1" dirty="0">
                <a:solidFill>
                  <a:schemeClr val="tx1"/>
                </a:solidFill>
                <a:latin typeface="Bookman Old Style" panose="02050604050505020204" pitchFamily="18" charset="0"/>
              </a:rPr>
              <a:t>ROCKBUSTER</a:t>
            </a:r>
            <a:br>
              <a:rPr lang="en-DE" sz="3200" i="1" dirty="0">
                <a:solidFill>
                  <a:schemeClr val="tx1"/>
                </a:solidFill>
                <a:latin typeface="Bookman Old Style" panose="02050604050505020204" pitchFamily="18" charset="0"/>
              </a:rPr>
            </a:br>
            <a:r>
              <a:rPr lang="en-DE" sz="3200" i="1" dirty="0">
                <a:solidFill>
                  <a:schemeClr val="tx1"/>
                </a:solidFill>
                <a:latin typeface="Bookman Old Style" panose="02050604050505020204" pitchFamily="18" charset="0"/>
              </a:rPr>
              <a:t>STEALTH</a:t>
            </a:r>
            <a:br>
              <a:rPr lang="en-DE" sz="3200" i="1" dirty="0">
                <a:solidFill>
                  <a:schemeClr val="tx1"/>
                </a:solidFill>
                <a:latin typeface="Bookman Old Style" panose="02050604050505020204" pitchFamily="18" charset="0"/>
              </a:rPr>
            </a:br>
            <a:r>
              <a:rPr lang="en-DE" sz="3200" i="1" dirty="0">
                <a:solidFill>
                  <a:schemeClr val="tx1"/>
                </a:solidFill>
                <a:latin typeface="Bookman Old Style" panose="02050604050505020204" pitchFamily="18" charset="0"/>
              </a:rPr>
              <a:t>ANALYSIS</a:t>
            </a:r>
            <a:br>
              <a:rPr lang="en-DE" sz="3200" i="1" dirty="0">
                <a:solidFill>
                  <a:schemeClr val="tx1"/>
                </a:solidFill>
                <a:latin typeface="Bookman Old Style" panose="02050604050505020204" pitchFamily="18" charset="0"/>
              </a:rPr>
            </a:br>
            <a:r>
              <a:rPr lang="en-DE" sz="3200" i="1" dirty="0">
                <a:solidFill>
                  <a:schemeClr val="tx1"/>
                </a:solidFill>
                <a:latin typeface="Bookman Old Style" panose="02050604050505020204" pitchFamily="18" charset="0"/>
              </a:rPr>
              <a:t>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8B0ADE-0661-F62F-77E5-36E40E97D1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</p:spPr>
        <p:txBody>
          <a:bodyPr>
            <a:normAutofit/>
          </a:bodyPr>
          <a:lstStyle/>
          <a:p>
            <a:r>
              <a:rPr lang="en-DE" b="0" i="1" cap="none">
                <a:solidFill>
                  <a:schemeClr val="tx1"/>
                </a:solidFill>
                <a:latin typeface="Bookman Old Style" panose="02050604050505020204" pitchFamily="18" charset="0"/>
              </a:rPr>
              <a:t>Rockbuster Stealth LLC</a:t>
            </a:r>
          </a:p>
          <a:p>
            <a:r>
              <a:rPr lang="en-DE" b="0" i="1" cap="none">
                <a:solidFill>
                  <a:schemeClr val="tx1"/>
                </a:solidFill>
                <a:latin typeface="Bookman Old Style" panose="02050604050505020204" pitchFamily="18" charset="0"/>
              </a:rPr>
              <a:t>A Movie Rental Comapny</a:t>
            </a:r>
          </a:p>
        </p:txBody>
      </p:sp>
      <p:sp>
        <p:nvSpPr>
          <p:cNvPr id="31" name="Footer Placeholder 4">
            <a:extLst>
              <a:ext uri="{FF2B5EF4-FFF2-40B4-BE49-F238E27FC236}">
                <a16:creationId xmlns:a16="http://schemas.microsoft.com/office/drawing/2014/main" id="{4B21C378-352D-4BF8-BD65-16270960EB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00200" y="6236208"/>
            <a:ext cx="5901189" cy="32004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chemeClr val="tx1"/>
                </a:solidFill>
              </a:rPr>
              <a:t>By Ayaz Khan.</a:t>
            </a:r>
          </a:p>
        </p:txBody>
      </p:sp>
      <p:sp>
        <p:nvSpPr>
          <p:cNvPr id="29" name="Date Placeholder 3">
            <a:extLst>
              <a:ext uri="{FF2B5EF4-FFF2-40B4-BE49-F238E27FC236}">
                <a16:creationId xmlns:a16="http://schemas.microsoft.com/office/drawing/2014/main" id="{E36EB3A5-E8FB-48A5-BB59-1E449A9F73B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821429" y="6238816"/>
            <a:ext cx="2753746" cy="323968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7B991A3-FCCB-4921-B21C-3336FFF5089B}" type="datetime1">
              <a:rPr lang="en-US">
                <a:solidFill>
                  <a:schemeClr val="tx1"/>
                </a:solidFill>
              </a:rPr>
              <a:pPr>
                <a:spcAft>
                  <a:spcPts val="600"/>
                </a:spcAft>
              </a:pPr>
              <a:t>8/11/23</a:t>
            </a:fld>
            <a:endParaRPr lang="en-US">
              <a:solidFill>
                <a:schemeClr val="tx1"/>
              </a:solidFill>
            </a:endParaRPr>
          </a:p>
        </p:txBody>
      </p:sp>
      <p:sp>
        <p:nvSpPr>
          <p:cNvPr id="33" name="Slide Number Placeholder 5">
            <a:extLst>
              <a:ext uri="{FF2B5EF4-FFF2-40B4-BE49-F238E27FC236}">
                <a16:creationId xmlns:a16="http://schemas.microsoft.com/office/drawing/2014/main" id="{28B954E5-2A8D-44FA-ABD2-4DE4CE1EE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2B6A0707-BFCA-4BDD-8B25-E2A14A0F80A6}" type="slidenum">
              <a:rPr lang="en-US"/>
              <a:pPr>
                <a:lnSpc>
                  <a:spcPct val="90000"/>
                </a:lnSpc>
                <a:spcAft>
                  <a:spcPts val="600"/>
                </a:spcAft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8172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Graph on document with pen">
            <a:extLst>
              <a:ext uri="{FF2B5EF4-FFF2-40B4-BE49-F238E27FC236}">
                <a16:creationId xmlns:a16="http://schemas.microsoft.com/office/drawing/2014/main" id="{446ED766-9ADC-DF56-75BC-D62E16424B9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1906" b="13824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C19A5DF7-1325-6AAF-FCB4-98C033C3DE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noFill/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en-DE">
                <a:solidFill>
                  <a:schemeClr val="tx1"/>
                </a:solidFill>
                <a:latin typeface="Bookman Old Style" panose="02050604050505020204" pitchFamily="18" charset="0"/>
              </a:rPr>
              <a:t>PROJECT OVERVIEW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4D8A56F-918F-01BD-B1BC-5667320486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2638044"/>
            <a:ext cx="7729728" cy="310198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DE" sz="1400" b="1" u="sng" dirty="0">
                <a:latin typeface="Bookman Old Style" panose="02050604050505020204" pitchFamily="18" charset="0"/>
              </a:rPr>
              <a:t>Company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1400" dirty="0">
                <a:latin typeface="Bookman Old Style" panose="02050604050505020204" pitchFamily="18" charset="0"/>
              </a:rPr>
              <a:t>To compete with other companies, a movie rental company is trying to expand into the worldwide online renting market. </a:t>
            </a:r>
          </a:p>
          <a:p>
            <a:pPr>
              <a:lnSpc>
                <a:spcPct val="90000"/>
              </a:lnSpc>
            </a:pPr>
            <a:r>
              <a:rPr lang="en-DE" sz="1400" b="1" u="sng" dirty="0">
                <a:latin typeface="Bookman Old Style" panose="02050604050505020204" pitchFamily="18" charset="0"/>
              </a:rPr>
              <a:t>Objective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1400" dirty="0">
                <a:latin typeface="Bookman Old Style" panose="02050604050505020204" pitchFamily="18" charset="0"/>
              </a:rPr>
              <a:t>The management team require answers to business challenges in order to develop a 2020 strategic plan.</a:t>
            </a:r>
          </a:p>
          <a:p>
            <a:pPr>
              <a:lnSpc>
                <a:spcPct val="90000"/>
              </a:lnSpc>
            </a:pPr>
            <a:r>
              <a:rPr lang="en-DE" sz="1400" b="1" u="sng" dirty="0">
                <a:latin typeface="Bookman Old Style" panose="02050604050505020204" pitchFamily="18" charset="0"/>
              </a:rPr>
              <a:t>Data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1400" dirty="0">
                <a:latin typeface="Bookman Old Style" panose="02050604050505020204" pitchFamily="18" charset="0"/>
              </a:rPr>
              <a:t>The </a:t>
            </a:r>
            <a:r>
              <a:rPr lang="en-GB" sz="1400" dirty="0" err="1">
                <a:latin typeface="Bookman Old Style" panose="02050604050505020204" pitchFamily="18" charset="0"/>
              </a:rPr>
              <a:t>Rockbuster</a:t>
            </a:r>
            <a:r>
              <a:rPr lang="en-GB" sz="1400" dirty="0">
                <a:latin typeface="Bookman Old Style" panose="02050604050505020204" pitchFamily="18" charset="0"/>
              </a:rPr>
              <a:t> database was utilised for the analysis. The data includes tables pertaining to video collecting information such as customer, film, rental, and film category to name a few.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1400" dirty="0">
                <a:latin typeface="Bookman Old Style" panose="02050604050505020204" pitchFamily="18" charset="0"/>
              </a:rPr>
              <a:t>T</a:t>
            </a:r>
            <a:r>
              <a:rPr lang="en-DE" sz="1400" dirty="0">
                <a:latin typeface="Bookman Old Style" panose="02050604050505020204" pitchFamily="18" charset="0"/>
              </a:rPr>
              <a:t>ools used Excel, PostgreSQL and Tableau.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2E740899-0F0E-42D8-ACE8-A38B9E3294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00200" y="6236208"/>
            <a:ext cx="5901189" cy="32004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Sample Footer Text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3F3B7F5A-1B06-4815-B7EB-049C6AFC17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821429" y="6238816"/>
            <a:ext cx="2753746" cy="323968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09CB3E0-44A8-4F4D-B84D-B60FA2C2393B}" type="datetime1">
              <a:rPr lang="en-US" smtClean="0"/>
              <a:pPr>
                <a:spcAft>
                  <a:spcPts val="600"/>
                </a:spcAft>
              </a:pPr>
              <a:t>8/10/23</a:t>
            </a:fld>
            <a:endParaRPr lang="en-US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2298BF2C-AFD8-4232-9364-E649CD10DF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2B6A0707-BFCA-4BDD-8B25-E2A14A0F80A6}" type="slidenum">
              <a:rPr 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15695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29729-1529-5EF5-973B-7F951237C0A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15888"/>
            <a:ext cx="10363200" cy="738187"/>
          </a:xfrm>
          <a:solidFill>
            <a:schemeClr val="accent6">
              <a:lumMod val="40000"/>
              <a:lumOff val="60000"/>
            </a:schemeClr>
          </a:solidFill>
        </p:spPr>
        <p:txBody>
          <a:bodyPr>
            <a:normAutofit fontScale="90000"/>
          </a:bodyPr>
          <a:lstStyle/>
          <a:p>
            <a:pPr algn="ctr"/>
            <a:r>
              <a:rPr lang="en-DE" sz="3200" dirty="0">
                <a:latin typeface="Bookman Old Style" panose="02050604050505020204" pitchFamily="18" charset="0"/>
              </a:rPr>
              <a:t>DATA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3AE9C9-1B3B-E5E8-C473-DF88421CB9E8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800100"/>
            <a:ext cx="12192000" cy="5942013"/>
          </a:xfrm>
          <a:solidFill>
            <a:schemeClr val="bg2">
              <a:alpha val="0"/>
            </a:schemeClr>
          </a:solidFill>
        </p:spPr>
        <p:txBody>
          <a:bodyPr/>
          <a:lstStyle/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endParaRPr lang="en-DE" dirty="0"/>
          </a:p>
        </p:txBody>
      </p:sp>
      <p:pic>
        <p:nvPicPr>
          <p:cNvPr id="6" name="Graphic 5" descr="Film reel with solid fill">
            <a:extLst>
              <a:ext uri="{FF2B5EF4-FFF2-40B4-BE49-F238E27FC236}">
                <a16:creationId xmlns:a16="http://schemas.microsoft.com/office/drawing/2014/main" id="{6BFABC90-6564-383D-1732-B3BE6D9ED8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6984" y="1413926"/>
            <a:ext cx="914400" cy="59433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219A60A-FB48-C1BF-5AC1-FA3FE332FB49}"/>
              </a:ext>
            </a:extLst>
          </p:cNvPr>
          <p:cNvSpPr txBox="1"/>
          <p:nvPr/>
        </p:nvSpPr>
        <p:spPr>
          <a:xfrm>
            <a:off x="424736" y="2063335"/>
            <a:ext cx="1637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b="1" dirty="0">
                <a:latin typeface="Bookman Old Style" panose="02050604050505020204" pitchFamily="18" charset="0"/>
              </a:rPr>
              <a:t>1000</a:t>
            </a:r>
            <a:r>
              <a:rPr lang="en-DE" sz="1600" dirty="0">
                <a:latin typeface="Bookman Old Style" panose="02050604050505020204" pitchFamily="18" charset="0"/>
              </a:rPr>
              <a:t> Films</a:t>
            </a:r>
          </a:p>
        </p:txBody>
      </p:sp>
      <p:pic>
        <p:nvPicPr>
          <p:cNvPr id="10" name="Graphic 9" descr="Film strip with solid fill">
            <a:extLst>
              <a:ext uri="{FF2B5EF4-FFF2-40B4-BE49-F238E27FC236}">
                <a16:creationId xmlns:a16="http://schemas.microsoft.com/office/drawing/2014/main" id="{787C8FA7-F114-1FE7-2D6E-03AE9C5F48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400000">
            <a:off x="3661105" y="1225053"/>
            <a:ext cx="652018" cy="914400"/>
          </a:xfrm>
          <a:prstGeom prst="rect">
            <a:avLst/>
          </a:prstGeom>
        </p:spPr>
      </p:pic>
      <p:pic>
        <p:nvPicPr>
          <p:cNvPr id="12" name="Graphic 11" descr="Stopwatch with solid fill">
            <a:extLst>
              <a:ext uri="{FF2B5EF4-FFF2-40B4-BE49-F238E27FC236}">
                <a16:creationId xmlns:a16="http://schemas.microsoft.com/office/drawing/2014/main" id="{BA4E5DDD-C8FF-C48B-59E6-4E2EBA4C36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607810" y="1325234"/>
            <a:ext cx="914400" cy="683028"/>
          </a:xfrm>
          <a:prstGeom prst="rect">
            <a:avLst/>
          </a:prstGeom>
        </p:spPr>
      </p:pic>
      <p:pic>
        <p:nvPicPr>
          <p:cNvPr id="14" name="Graphic 13" descr="Money with solid fill">
            <a:extLst>
              <a:ext uri="{FF2B5EF4-FFF2-40B4-BE49-F238E27FC236}">
                <a16:creationId xmlns:a16="http://schemas.microsoft.com/office/drawing/2014/main" id="{60506C48-9822-0FFE-799E-2DA1C5FB771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747687" y="1325234"/>
            <a:ext cx="914400" cy="683028"/>
          </a:xfrm>
          <a:prstGeom prst="rect">
            <a:avLst/>
          </a:prstGeom>
        </p:spPr>
      </p:pic>
      <p:pic>
        <p:nvPicPr>
          <p:cNvPr id="16" name="Graphic 15" descr="Transfer with solid fill">
            <a:extLst>
              <a:ext uri="{FF2B5EF4-FFF2-40B4-BE49-F238E27FC236}">
                <a16:creationId xmlns:a16="http://schemas.microsoft.com/office/drawing/2014/main" id="{5776AD96-051E-DE74-703F-44CD76BBFE9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050162" y="1638931"/>
            <a:ext cx="753762" cy="369332"/>
          </a:xfrm>
          <a:prstGeom prst="rect">
            <a:avLst/>
          </a:prstGeom>
        </p:spPr>
      </p:pic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3978AE9B-3F08-A426-18A3-7DBE581E0C01}"/>
              </a:ext>
            </a:extLst>
          </p:cNvPr>
          <p:cNvSpPr/>
          <p:nvPr/>
        </p:nvSpPr>
        <p:spPr>
          <a:xfrm>
            <a:off x="458622" y="2836609"/>
            <a:ext cx="1637026" cy="500041"/>
          </a:xfrm>
          <a:prstGeom prst="roundRect">
            <a:avLst/>
          </a:prstGeom>
          <a:solidFill>
            <a:schemeClr val="bg2">
              <a:lumMod val="25000"/>
            </a:schemeClr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>
                <a:latin typeface="Bookman Old Style" panose="02050604050505020204" pitchFamily="18" charset="0"/>
              </a:rPr>
              <a:t>Maximum</a:t>
            </a:r>
          </a:p>
        </p:txBody>
      </p:sp>
      <p:pic>
        <p:nvPicPr>
          <p:cNvPr id="20" name="Graphic 19" descr="Money with solid fill">
            <a:extLst>
              <a:ext uri="{FF2B5EF4-FFF2-40B4-BE49-F238E27FC236}">
                <a16:creationId xmlns:a16="http://schemas.microsoft.com/office/drawing/2014/main" id="{E391ADE2-2F42-FD6A-6336-05E2AD62867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969843" y="1236547"/>
            <a:ext cx="914400" cy="402384"/>
          </a:xfrm>
          <a:prstGeom prst="rect">
            <a:avLst/>
          </a:prstGeom>
        </p:spPr>
      </p:pic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B7B58C22-4CC4-E41C-809E-76ADA0FDBE5E}"/>
              </a:ext>
            </a:extLst>
          </p:cNvPr>
          <p:cNvSpPr/>
          <p:nvPr/>
        </p:nvSpPr>
        <p:spPr>
          <a:xfrm>
            <a:off x="458622" y="3567603"/>
            <a:ext cx="1637026" cy="500041"/>
          </a:xfrm>
          <a:prstGeom prst="roundRect">
            <a:avLst/>
          </a:prstGeom>
          <a:solidFill>
            <a:schemeClr val="bg2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>
                <a:latin typeface="Bookman Old Style" panose="02050604050505020204" pitchFamily="18" charset="0"/>
              </a:rPr>
              <a:t>Minimum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33AB3F69-ED78-725A-ACD2-093F6550292F}"/>
              </a:ext>
            </a:extLst>
          </p:cNvPr>
          <p:cNvSpPr/>
          <p:nvPr/>
        </p:nvSpPr>
        <p:spPr>
          <a:xfrm>
            <a:off x="458622" y="4297335"/>
            <a:ext cx="1637026" cy="500041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>
                <a:latin typeface="Bookman Old Style" panose="02050604050505020204" pitchFamily="18" charset="0"/>
              </a:rPr>
              <a:t>Average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866E56FA-ECBD-9E8F-EB05-CDA5FB77CDE4}"/>
              </a:ext>
            </a:extLst>
          </p:cNvPr>
          <p:cNvSpPr/>
          <p:nvPr/>
        </p:nvSpPr>
        <p:spPr>
          <a:xfrm>
            <a:off x="3378274" y="2616274"/>
            <a:ext cx="1066040" cy="611096"/>
          </a:xfrm>
          <a:prstGeom prst="roundRect">
            <a:avLst/>
          </a:prstGeom>
          <a:solidFill>
            <a:schemeClr val="bg2">
              <a:lumMod val="25000"/>
            </a:schemeClr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>
                <a:latin typeface="Bookman Old Style" panose="02050604050505020204" pitchFamily="18" charset="0"/>
              </a:rPr>
              <a:t>185 mins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77C8F64-2FEB-65E2-9F3B-0D082E767DAA}"/>
              </a:ext>
            </a:extLst>
          </p:cNvPr>
          <p:cNvSpPr txBox="1"/>
          <p:nvPr/>
        </p:nvSpPr>
        <p:spPr>
          <a:xfrm>
            <a:off x="3168601" y="2063335"/>
            <a:ext cx="16370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600" dirty="0">
                <a:latin typeface="Bookman Old Style" panose="02050604050505020204" pitchFamily="18" charset="0"/>
              </a:rPr>
              <a:t>Film Length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FAD4C5A-F338-CB1E-7220-8A4786AA8FDD}"/>
              </a:ext>
            </a:extLst>
          </p:cNvPr>
          <p:cNvSpPr txBox="1"/>
          <p:nvPr/>
        </p:nvSpPr>
        <p:spPr>
          <a:xfrm>
            <a:off x="5058743" y="2063335"/>
            <a:ext cx="68801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600" dirty="0">
                <a:latin typeface="Bookman Old Style" panose="02050604050505020204" pitchFamily="18" charset="0"/>
              </a:rPr>
              <a:t>Rental Duration             Rental Rate              Replacement Cost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7BB98F44-17A3-CBCF-8D67-F6188609E768}"/>
              </a:ext>
            </a:extLst>
          </p:cNvPr>
          <p:cNvSpPr/>
          <p:nvPr/>
        </p:nvSpPr>
        <p:spPr>
          <a:xfrm>
            <a:off x="3378274" y="3520089"/>
            <a:ext cx="1066040" cy="611096"/>
          </a:xfrm>
          <a:prstGeom prst="roundRect">
            <a:avLst/>
          </a:prstGeom>
          <a:solidFill>
            <a:schemeClr val="bg2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>
                <a:latin typeface="Bookman Old Style" panose="02050604050505020204" pitchFamily="18" charset="0"/>
              </a:rPr>
              <a:t>46</a:t>
            </a:r>
          </a:p>
          <a:p>
            <a:pPr algn="ctr"/>
            <a:r>
              <a:rPr lang="en-DE" sz="1600" dirty="0">
                <a:latin typeface="Bookman Old Style" panose="02050604050505020204" pitchFamily="18" charset="0"/>
              </a:rPr>
              <a:t> mins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C0FFEC83-2A3D-F8C5-7A94-322A6055F939}"/>
              </a:ext>
            </a:extLst>
          </p:cNvPr>
          <p:cNvSpPr/>
          <p:nvPr/>
        </p:nvSpPr>
        <p:spPr>
          <a:xfrm>
            <a:off x="3338359" y="4423904"/>
            <a:ext cx="1145869" cy="611096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>
                <a:latin typeface="Bookman Old Style" panose="02050604050505020204" pitchFamily="18" charset="0"/>
              </a:rPr>
              <a:t>115.2</a:t>
            </a:r>
          </a:p>
          <a:p>
            <a:pPr algn="ctr"/>
            <a:r>
              <a:rPr lang="en-DE" sz="1600" dirty="0">
                <a:latin typeface="Bookman Old Style" panose="02050604050505020204" pitchFamily="18" charset="0"/>
              </a:rPr>
              <a:t>mins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5FC6F420-1E83-CAE8-FA15-BB1AA22A6316}"/>
              </a:ext>
            </a:extLst>
          </p:cNvPr>
          <p:cNvSpPr/>
          <p:nvPr/>
        </p:nvSpPr>
        <p:spPr>
          <a:xfrm>
            <a:off x="5614261" y="2616274"/>
            <a:ext cx="1066040" cy="611096"/>
          </a:xfrm>
          <a:prstGeom prst="roundRect">
            <a:avLst/>
          </a:prstGeom>
          <a:solidFill>
            <a:schemeClr val="bg2">
              <a:lumMod val="25000"/>
            </a:schemeClr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>
                <a:latin typeface="Bookman Old Style" panose="02050604050505020204" pitchFamily="18" charset="0"/>
              </a:rPr>
              <a:t>7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44458325-562D-5355-0E8F-144716ED0526}"/>
              </a:ext>
            </a:extLst>
          </p:cNvPr>
          <p:cNvSpPr/>
          <p:nvPr/>
        </p:nvSpPr>
        <p:spPr>
          <a:xfrm>
            <a:off x="5614261" y="3520089"/>
            <a:ext cx="1066040" cy="611096"/>
          </a:xfrm>
          <a:prstGeom prst="roundRect">
            <a:avLst/>
          </a:prstGeom>
          <a:solidFill>
            <a:schemeClr val="bg2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>
                <a:latin typeface="Bookman Old Style" panose="02050604050505020204" pitchFamily="18" charset="0"/>
              </a:rPr>
              <a:t>5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ADC5EED0-F8F3-278A-A113-FD864A7C07AF}"/>
              </a:ext>
            </a:extLst>
          </p:cNvPr>
          <p:cNvSpPr/>
          <p:nvPr/>
        </p:nvSpPr>
        <p:spPr>
          <a:xfrm>
            <a:off x="7747687" y="2616274"/>
            <a:ext cx="1066040" cy="611096"/>
          </a:xfrm>
          <a:prstGeom prst="roundRect">
            <a:avLst/>
          </a:prstGeom>
          <a:solidFill>
            <a:schemeClr val="bg2">
              <a:lumMod val="25000"/>
            </a:schemeClr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>
                <a:latin typeface="Bookman Old Style" panose="02050604050505020204" pitchFamily="18" charset="0"/>
              </a:rPr>
              <a:t>$4.99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55AD5A93-24F9-E43F-72BF-59CBA940A5D4}"/>
              </a:ext>
            </a:extLst>
          </p:cNvPr>
          <p:cNvSpPr/>
          <p:nvPr/>
        </p:nvSpPr>
        <p:spPr>
          <a:xfrm>
            <a:off x="5614261" y="4430635"/>
            <a:ext cx="1066040" cy="611096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>
                <a:latin typeface="Bookman Old Style" panose="02050604050505020204" pitchFamily="18" charset="0"/>
              </a:rPr>
              <a:t>3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3BDABAF3-71AA-66C3-1A58-88878FF5AF82}"/>
              </a:ext>
            </a:extLst>
          </p:cNvPr>
          <p:cNvSpPr/>
          <p:nvPr/>
        </p:nvSpPr>
        <p:spPr>
          <a:xfrm>
            <a:off x="7747687" y="3520089"/>
            <a:ext cx="1066040" cy="611096"/>
          </a:xfrm>
          <a:prstGeom prst="roundRect">
            <a:avLst/>
          </a:prstGeom>
          <a:solidFill>
            <a:schemeClr val="bg2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>
                <a:latin typeface="Bookman Old Style" panose="02050604050505020204" pitchFamily="18" charset="0"/>
              </a:rPr>
              <a:t>$0.99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B7937833-950B-1EEC-F7BA-20423B132321}"/>
              </a:ext>
            </a:extLst>
          </p:cNvPr>
          <p:cNvSpPr/>
          <p:nvPr/>
        </p:nvSpPr>
        <p:spPr>
          <a:xfrm>
            <a:off x="7747687" y="4430635"/>
            <a:ext cx="1066040" cy="611096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>
                <a:latin typeface="Bookman Old Style" panose="02050604050505020204" pitchFamily="18" charset="0"/>
              </a:rPr>
              <a:t>$2.98</a:t>
            </a: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3FE511C1-819C-D17A-2B1D-CB41EAEFBFA2}"/>
              </a:ext>
            </a:extLst>
          </p:cNvPr>
          <p:cNvSpPr/>
          <p:nvPr/>
        </p:nvSpPr>
        <p:spPr>
          <a:xfrm>
            <a:off x="10096353" y="2616274"/>
            <a:ext cx="1066040" cy="611096"/>
          </a:xfrm>
          <a:prstGeom prst="roundRect">
            <a:avLst/>
          </a:prstGeom>
          <a:solidFill>
            <a:schemeClr val="bg2">
              <a:lumMod val="25000"/>
            </a:schemeClr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>
                <a:latin typeface="Bookman Old Style" panose="02050604050505020204" pitchFamily="18" charset="0"/>
              </a:rPr>
              <a:t>$29.99</a:t>
            </a: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C84B0DF0-3B8A-C1D1-B3F6-B76083C79045}"/>
              </a:ext>
            </a:extLst>
          </p:cNvPr>
          <p:cNvSpPr/>
          <p:nvPr/>
        </p:nvSpPr>
        <p:spPr>
          <a:xfrm>
            <a:off x="10096353" y="3520089"/>
            <a:ext cx="1066040" cy="611096"/>
          </a:xfrm>
          <a:prstGeom prst="roundRect">
            <a:avLst/>
          </a:prstGeom>
          <a:solidFill>
            <a:schemeClr val="bg2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>
                <a:latin typeface="Bookman Old Style" panose="02050604050505020204" pitchFamily="18" charset="0"/>
              </a:rPr>
              <a:t>$9.99</a:t>
            </a: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CD6FCC35-217E-6716-D575-D995CD2385F6}"/>
              </a:ext>
            </a:extLst>
          </p:cNvPr>
          <p:cNvSpPr/>
          <p:nvPr/>
        </p:nvSpPr>
        <p:spPr>
          <a:xfrm>
            <a:off x="10096353" y="4430635"/>
            <a:ext cx="1066040" cy="611096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>
                <a:latin typeface="Bookman Old Style" panose="02050604050505020204" pitchFamily="18" charset="0"/>
              </a:rPr>
              <a:t>$19.98</a:t>
            </a:r>
          </a:p>
        </p:txBody>
      </p:sp>
      <p:pic>
        <p:nvPicPr>
          <p:cNvPr id="52" name="Graphic 51" descr="Store with solid fill">
            <a:extLst>
              <a:ext uri="{FF2B5EF4-FFF2-40B4-BE49-F238E27FC236}">
                <a16:creationId xmlns:a16="http://schemas.microsoft.com/office/drawing/2014/main" id="{E17D642A-830A-D0A1-EB57-9D7F6046771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335173" y="5690978"/>
            <a:ext cx="914400" cy="611096"/>
          </a:xfrm>
          <a:prstGeom prst="rect">
            <a:avLst/>
          </a:prstGeom>
        </p:spPr>
      </p:pic>
      <p:pic>
        <p:nvPicPr>
          <p:cNvPr id="54" name="Graphic 53" descr="Target Audience with solid fill">
            <a:extLst>
              <a:ext uri="{FF2B5EF4-FFF2-40B4-BE49-F238E27FC236}">
                <a16:creationId xmlns:a16="http://schemas.microsoft.com/office/drawing/2014/main" id="{92C19AA2-6EC8-DE1A-AF6F-49D84037439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579340" y="5642410"/>
            <a:ext cx="914400" cy="630230"/>
          </a:xfrm>
          <a:prstGeom prst="rect">
            <a:avLst/>
          </a:prstGeom>
        </p:spPr>
      </p:pic>
      <p:pic>
        <p:nvPicPr>
          <p:cNvPr id="56" name="Graphic 55" descr="City with solid fill">
            <a:extLst>
              <a:ext uri="{FF2B5EF4-FFF2-40B4-BE49-F238E27FC236}">
                <a16:creationId xmlns:a16="http://schemas.microsoft.com/office/drawing/2014/main" id="{5CD21F10-DE86-49A3-D5FE-0C70FDC6E85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763586" y="5600629"/>
            <a:ext cx="914400" cy="721638"/>
          </a:xfrm>
          <a:prstGeom prst="rect">
            <a:avLst/>
          </a:prstGeom>
        </p:spPr>
      </p:pic>
      <p:pic>
        <p:nvPicPr>
          <p:cNvPr id="58" name="Graphic 57" descr="North America with solid fill">
            <a:extLst>
              <a:ext uri="{FF2B5EF4-FFF2-40B4-BE49-F238E27FC236}">
                <a16:creationId xmlns:a16="http://schemas.microsoft.com/office/drawing/2014/main" id="{99F41D5A-0AE3-F5A6-3CDC-05409E36A563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0096353" y="5621453"/>
            <a:ext cx="914400" cy="675898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5E19212E-9078-853C-DFF0-2E5C4F70062C}"/>
              </a:ext>
            </a:extLst>
          </p:cNvPr>
          <p:cNvSpPr txBox="1"/>
          <p:nvPr/>
        </p:nvSpPr>
        <p:spPr>
          <a:xfrm>
            <a:off x="2615014" y="6322267"/>
            <a:ext cx="89954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000" b="1" dirty="0">
                <a:latin typeface="Bookman Old Style" panose="02050604050505020204" pitchFamily="18" charset="0"/>
              </a:rPr>
              <a:t>      2</a:t>
            </a:r>
            <a:r>
              <a:rPr lang="en-DE" sz="1600" dirty="0">
                <a:latin typeface="Bookman Old Style" panose="02050604050505020204" pitchFamily="18" charset="0"/>
              </a:rPr>
              <a:t> stores                   </a:t>
            </a:r>
            <a:r>
              <a:rPr lang="en-DE" b="1" dirty="0">
                <a:latin typeface="Bookman Old Style" panose="02050604050505020204" pitchFamily="18" charset="0"/>
              </a:rPr>
              <a:t>599</a:t>
            </a:r>
            <a:r>
              <a:rPr lang="en-DE" sz="1600" dirty="0">
                <a:latin typeface="Bookman Old Style" panose="02050604050505020204" pitchFamily="18" charset="0"/>
              </a:rPr>
              <a:t> customers.             </a:t>
            </a:r>
            <a:r>
              <a:rPr lang="en-DE" b="1" dirty="0">
                <a:latin typeface="Bookman Old Style" panose="02050604050505020204" pitchFamily="18" charset="0"/>
              </a:rPr>
              <a:t>599</a:t>
            </a:r>
            <a:r>
              <a:rPr lang="en-DE" sz="1600" dirty="0">
                <a:latin typeface="Bookman Old Style" panose="02050604050505020204" pitchFamily="18" charset="0"/>
              </a:rPr>
              <a:t> cities.                  </a:t>
            </a:r>
            <a:r>
              <a:rPr lang="en-DE" b="1" dirty="0">
                <a:latin typeface="Bookman Old Style" panose="02050604050505020204" pitchFamily="18" charset="0"/>
              </a:rPr>
              <a:t>109 </a:t>
            </a:r>
            <a:r>
              <a:rPr lang="en-DE" sz="1600" dirty="0">
                <a:latin typeface="Bookman Old Style" panose="02050604050505020204" pitchFamily="18" charset="0"/>
              </a:rPr>
              <a:t>countris.</a:t>
            </a:r>
            <a:endParaRPr lang="en-DE" sz="1600" b="1" dirty="0"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51906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198352A-3B2D-7764-9B94-67FBE6F47B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95386"/>
            <a:ext cx="10363200" cy="593785"/>
          </a:xfrm>
          <a:solidFill>
            <a:schemeClr val="accent6">
              <a:lumMod val="40000"/>
              <a:lumOff val="60000"/>
            </a:schemeClr>
          </a:solidFill>
        </p:spPr>
        <p:txBody>
          <a:bodyPr>
            <a:normAutofit fontScale="90000"/>
          </a:bodyPr>
          <a:lstStyle/>
          <a:p>
            <a:pPr algn="ctr"/>
            <a:r>
              <a:rPr lang="en-DE" sz="3200" dirty="0">
                <a:latin typeface="Bookman Old Style" panose="02050604050505020204" pitchFamily="18" charset="0"/>
              </a:rPr>
              <a:t>VISUALIZATION INSIGHTS</a:t>
            </a:r>
          </a:p>
        </p:txBody>
      </p:sp>
      <p:pic>
        <p:nvPicPr>
          <p:cNvPr id="7" name="Content Placeholder 6" descr="A map of the world&#10;&#10;Description automatically generated">
            <a:extLst>
              <a:ext uri="{FF2B5EF4-FFF2-40B4-BE49-F238E27FC236}">
                <a16:creationId xmlns:a16="http://schemas.microsoft.com/office/drawing/2014/main" id="{D344113C-D781-6987-22AF-34D2597C41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8303" y="1023895"/>
            <a:ext cx="6030097" cy="2938505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FE0150A-522F-DA09-7BDB-C90D25C21FAD}"/>
              </a:ext>
            </a:extLst>
          </p:cNvPr>
          <p:cNvSpPr txBox="1"/>
          <p:nvPr/>
        </p:nvSpPr>
        <p:spPr>
          <a:xfrm>
            <a:off x="6826078" y="1023895"/>
            <a:ext cx="488091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latin typeface="Bookman Old Style" panose="02050604050505020204" pitchFamily="18" charset="0"/>
              </a:rPr>
              <a:t>The top 10 nations by number of </a:t>
            </a:r>
            <a:r>
              <a:rPr lang="en-GB" sz="1600" dirty="0" err="1">
                <a:latin typeface="Bookman Old Style" panose="02050604050505020204" pitchFamily="18" charset="0"/>
              </a:rPr>
              <a:t>Rockbuster</a:t>
            </a:r>
            <a:r>
              <a:rPr lang="en-GB" sz="1600" dirty="0">
                <a:latin typeface="Bookman Old Style" panose="02050604050505020204" pitchFamily="18" charset="0"/>
              </a:rPr>
              <a:t> customers are represented on a map in this graph. The countries with the most </a:t>
            </a:r>
            <a:r>
              <a:rPr lang="en-GB" sz="1600" dirty="0" err="1">
                <a:latin typeface="Bookman Old Style" panose="02050604050505020204" pitchFamily="18" charset="0"/>
              </a:rPr>
              <a:t>Rockbuster</a:t>
            </a:r>
            <a:r>
              <a:rPr lang="en-GB" sz="1600" dirty="0">
                <a:latin typeface="Bookman Old Style" panose="02050604050505020204" pitchFamily="18" charset="0"/>
              </a:rPr>
              <a:t> users are BARAZIL, CHINA, INDIA, JAPAN, MAXICO, PHILIPPINES, RUSSIA, TURKEY, AND THE UNITED STATES.</a:t>
            </a:r>
            <a:endParaRPr lang="en-DE" sz="1600" dirty="0">
              <a:latin typeface="Bookman Old Style" panose="02050604050505020204" pitchFamily="18" charset="0"/>
            </a:endParaRPr>
          </a:p>
        </p:txBody>
      </p:sp>
      <p:pic>
        <p:nvPicPr>
          <p:cNvPr id="10" name="Picture 9" descr="A map of the world&#10;&#10;Description automatically generated">
            <a:extLst>
              <a:ext uri="{FF2B5EF4-FFF2-40B4-BE49-F238E27FC236}">
                <a16:creationId xmlns:a16="http://schemas.microsoft.com/office/drawing/2014/main" id="{1AE40999-7E0B-2333-9B87-4E6F694A10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962400"/>
            <a:ext cx="5858751" cy="283977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C6DACC3-DD61-B5A0-3239-93969A7A80D2}"/>
              </a:ext>
            </a:extLst>
          </p:cNvPr>
          <p:cNvSpPr txBox="1"/>
          <p:nvPr/>
        </p:nvSpPr>
        <p:spPr>
          <a:xfrm>
            <a:off x="800100" y="4495800"/>
            <a:ext cx="47244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latin typeface="Bookman Old Style" panose="02050604050505020204" pitchFamily="18" charset="0"/>
              </a:rPr>
              <a:t>The top 5 customers from the top ten countries that gave </a:t>
            </a:r>
            <a:r>
              <a:rPr lang="en-GB" sz="1600" dirty="0" err="1">
                <a:latin typeface="Bookman Old Style" panose="02050604050505020204" pitchFamily="18" charset="0"/>
              </a:rPr>
              <a:t>Rockbuster</a:t>
            </a:r>
            <a:r>
              <a:rPr lang="en-GB" sz="1600" dirty="0">
                <a:latin typeface="Bookman Old Style" panose="02050604050505020204" pitchFamily="18" charset="0"/>
              </a:rPr>
              <a:t> the highest overall payment are represented in this graph.</a:t>
            </a:r>
          </a:p>
        </p:txBody>
      </p:sp>
    </p:spTree>
    <p:extLst>
      <p:ext uri="{BB962C8B-B14F-4D97-AF65-F5344CB8AC3E}">
        <p14:creationId xmlns:p14="http://schemas.microsoft.com/office/powerpoint/2010/main" val="14992202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D461DD-991E-1685-9BF7-5EA77C3E4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5344" y="228601"/>
            <a:ext cx="5681311" cy="687386"/>
          </a:xfrm>
          <a:solidFill>
            <a:schemeClr val="accent6">
              <a:lumMod val="40000"/>
              <a:lumOff val="60000"/>
            </a:schemeClr>
          </a:solidFill>
        </p:spPr>
        <p:txBody>
          <a:bodyPr>
            <a:noAutofit/>
          </a:bodyPr>
          <a:lstStyle/>
          <a:p>
            <a:r>
              <a:rPr lang="en-DE" dirty="0">
                <a:latin typeface="Bookman Old Style" panose="02050604050505020204" pitchFamily="18" charset="0"/>
              </a:rPr>
              <a:t>VISUALIZATION INSIGHTS</a:t>
            </a:r>
            <a:endParaRPr lang="en-DE" dirty="0"/>
          </a:p>
        </p:txBody>
      </p:sp>
      <p:pic>
        <p:nvPicPr>
          <p:cNvPr id="5" name="Content Placeholder 4" descr="A screen shot of a computer screen&#10;&#10;Description automatically generated">
            <a:extLst>
              <a:ext uri="{FF2B5EF4-FFF2-40B4-BE49-F238E27FC236}">
                <a16:creationId xmlns:a16="http://schemas.microsoft.com/office/drawing/2014/main" id="{A3103EAB-03C2-F3EC-3A3D-B55B9DA458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3544" y="915987"/>
            <a:ext cx="5681311" cy="3173413"/>
          </a:xfrm>
        </p:spPr>
      </p:pic>
      <p:pic>
        <p:nvPicPr>
          <p:cNvPr id="7" name="Picture 6" descr="A graph of blue bars&#10;&#10;Description automatically generated with medium confidence">
            <a:extLst>
              <a:ext uri="{FF2B5EF4-FFF2-40B4-BE49-F238E27FC236}">
                <a16:creationId xmlns:a16="http://schemas.microsoft.com/office/drawing/2014/main" id="{C1C78FBB-2046-C57C-25C7-E76B29D14D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4855" y="4089400"/>
            <a:ext cx="5943601" cy="27686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D592AA6-33D9-5FD3-C12B-7CCF48F642F2}"/>
              </a:ext>
            </a:extLst>
          </p:cNvPr>
          <p:cNvSpPr txBox="1"/>
          <p:nvPr/>
        </p:nvSpPr>
        <p:spPr>
          <a:xfrm>
            <a:off x="6409189" y="915987"/>
            <a:ext cx="507374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Bookman Old Style" panose="02050604050505020204" pitchFamily="18" charset="0"/>
              </a:rPr>
              <a:t>This </a:t>
            </a:r>
            <a:r>
              <a:rPr lang="en-GB" dirty="0" err="1">
                <a:latin typeface="Bookman Old Style" panose="02050604050505020204" pitchFamily="18" charset="0"/>
              </a:rPr>
              <a:t>treemap</a:t>
            </a:r>
            <a:r>
              <a:rPr lang="en-GB" dirty="0">
                <a:latin typeface="Bookman Old Style" panose="02050604050505020204" pitchFamily="18" charset="0"/>
              </a:rPr>
              <a:t> graph depicts the top ten highest-grossing films for </a:t>
            </a:r>
            <a:r>
              <a:rPr lang="en-GB" dirty="0" err="1">
                <a:latin typeface="Bookman Old Style" panose="02050604050505020204" pitchFamily="18" charset="0"/>
              </a:rPr>
              <a:t>Rockbuster</a:t>
            </a:r>
            <a:r>
              <a:rPr lang="en-GB" dirty="0">
                <a:latin typeface="Bookman Old Style" panose="02050604050505020204" pitchFamily="18" charset="0"/>
              </a:rPr>
              <a:t>, with a total revenue of 1277.4 dollars. The Lola Agent is the highest-grossing picture, while The Telegraph Voyage is the best-selling.</a:t>
            </a:r>
            <a:endParaRPr lang="en-D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9564D72-22EB-A859-E4C6-54C53F6DEF8D}"/>
              </a:ext>
            </a:extLst>
          </p:cNvPr>
          <p:cNvSpPr txBox="1"/>
          <p:nvPr/>
        </p:nvSpPr>
        <p:spPr>
          <a:xfrm>
            <a:off x="283544" y="4475747"/>
            <a:ext cx="47408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Bookman Old Style" panose="02050604050505020204" pitchFamily="18" charset="0"/>
              </a:rPr>
              <a:t>This bar graph displays the genre of movie with the longest average rental term, which in this case is a 6-day rental.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0690307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0EB701C-6D28-7646-891D-A4EC1287A0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021" r="35979"/>
          <a:stretch/>
        </p:blipFill>
        <p:spPr>
          <a:xfrm>
            <a:off x="642" y="10"/>
            <a:ext cx="609600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9B6862-DC3C-4EB6-2462-32D9E0FA8D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2841505"/>
            <a:ext cx="4487298" cy="1174991"/>
          </a:xfrm>
          <a:solidFill>
            <a:schemeClr val="tx1">
              <a:alpha val="60000"/>
            </a:schemeClr>
          </a:solidFill>
          <a:ln>
            <a:solidFill>
              <a:schemeClr val="bg1"/>
            </a:solidFill>
          </a:ln>
        </p:spPr>
        <p:txBody>
          <a:bodyPr>
            <a:normAutofit/>
          </a:bodyPr>
          <a:lstStyle/>
          <a:p>
            <a:r>
              <a:rPr lang="en-DE" sz="2400">
                <a:solidFill>
                  <a:schemeClr val="bg1"/>
                </a:solidFill>
                <a:latin typeface="Bookman Old Style" panose="02050604050505020204" pitchFamily="18" charset="0"/>
              </a:rPr>
              <a:t>Recommendations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850D0E-2138-D22B-C6F5-A193484665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43941" y="976129"/>
            <a:ext cx="4804931" cy="491981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GB" sz="1100" b="0" i="0" u="none" strike="noStrike" dirty="0">
                <a:effectLst/>
                <a:latin typeface="Bookman Old Style" panose="02050604050505020204" pitchFamily="18" charset="0"/>
              </a:rPr>
              <a:t>To successfully transition from a traditional film rental business to an online platform and effectively compete with other online film rental companies, consider the following recommendations: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1100" b="1" i="0" u="none" strike="noStrike" dirty="0">
                <a:effectLst/>
                <a:latin typeface="Bookman Old Style" panose="02050604050505020204" pitchFamily="18" charset="0"/>
              </a:rPr>
              <a:t>User-Friendly Website and App</a:t>
            </a:r>
            <a:r>
              <a:rPr lang="en-GB" sz="1100" b="0" i="0" u="none" strike="noStrike" dirty="0">
                <a:effectLst/>
                <a:latin typeface="Bookman Old Style" panose="02050604050505020204" pitchFamily="18" charset="0"/>
              </a:rPr>
              <a:t>: Develop a user-friendly and intuitive website and mobile app that makes browsing, searching, and renting films a seamless experience. Ensure the interface is responsive, visually appealing, and easy to navigate.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1100" b="1" i="0" u="none" strike="noStrike" dirty="0">
                <a:effectLst/>
                <a:latin typeface="Bookman Old Style" panose="02050604050505020204" pitchFamily="18" charset="0"/>
              </a:rPr>
              <a:t>Diverse Film Collection</a:t>
            </a:r>
            <a:r>
              <a:rPr lang="en-GB" sz="1100" b="0" i="0" u="none" strike="noStrike" dirty="0">
                <a:effectLst/>
                <a:latin typeface="Bookman Old Style" panose="02050604050505020204" pitchFamily="18" charset="0"/>
              </a:rPr>
              <a:t>: Offer a vast and diverse collection of films spanning different genres, languages, and eras. Cater to various tastes and preferences, ensuring there's something for everyone.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1100" b="1" i="0" u="none" strike="noStrike" dirty="0">
                <a:effectLst/>
                <a:latin typeface="Bookman Old Style" panose="02050604050505020204" pitchFamily="18" charset="0"/>
              </a:rPr>
              <a:t>Personalized Recommendations</a:t>
            </a:r>
            <a:r>
              <a:rPr lang="en-GB" sz="1100" b="0" i="0" u="none" strike="noStrike" dirty="0">
                <a:effectLst/>
                <a:latin typeface="Bookman Old Style" panose="02050604050505020204" pitchFamily="18" charset="0"/>
              </a:rPr>
              <a:t>: Implement a robust recommendation system that suggests films based on users' viewing history, ratings, and preferences. This enhances user engagement and encourages them to explore new titles.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1100" b="1" i="0" u="none" strike="noStrike" dirty="0">
                <a:effectLst/>
                <a:latin typeface="Bookman Old Style" panose="02050604050505020204" pitchFamily="18" charset="0"/>
              </a:rPr>
              <a:t>Flexible Subscription Plans</a:t>
            </a:r>
            <a:r>
              <a:rPr lang="en-GB" sz="1100" b="0" i="0" u="none" strike="noStrike" dirty="0">
                <a:effectLst/>
                <a:latin typeface="Bookman Old Style" panose="02050604050505020204" pitchFamily="18" charset="0"/>
              </a:rPr>
              <a:t>: Provide flexible subscription plans catering to different needs, such as unlimited streaming, pay-per-view, or bundled packages. Allow customers to adjust their plans based on their viewing habits.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1100" b="1" i="0" u="none" strike="noStrike" dirty="0">
                <a:effectLst/>
                <a:latin typeface="Bookman Old Style" panose="02050604050505020204" pitchFamily="18" charset="0"/>
              </a:rPr>
              <a:t>Exclusive Content and Premieres</a:t>
            </a:r>
            <a:r>
              <a:rPr lang="en-GB" sz="1100" b="0" i="0" u="none" strike="noStrike" dirty="0">
                <a:effectLst/>
                <a:latin typeface="Bookman Old Style" panose="02050604050505020204" pitchFamily="18" charset="0"/>
              </a:rPr>
              <a:t>: Partner with independent filmmakers or acquire exclusive rights to certain films. Hosting premieres and exclusive content can attract dedicated audiences.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1100" b="1" i="0" u="none" strike="noStrike" dirty="0">
                <a:effectLst/>
                <a:latin typeface="Bookman Old Style" panose="02050604050505020204" pitchFamily="18" charset="0"/>
              </a:rPr>
              <a:t>Transparent Pricing</a:t>
            </a:r>
            <a:r>
              <a:rPr lang="en-GB" sz="1100" b="0" i="0" u="none" strike="noStrike" dirty="0">
                <a:effectLst/>
                <a:latin typeface="Bookman Old Style" panose="02050604050505020204" pitchFamily="18" charset="0"/>
              </a:rPr>
              <a:t>: Clearly communicate pricing details, including subscription fees, rental costs, and any additional charges. Avoid hidden fees to build trust with customers.</a:t>
            </a:r>
            <a:endParaRPr lang="en-DE" sz="1100" dirty="0"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19792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9B6862-DC3C-4EB6-2462-32D9E0FA8D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363479"/>
            <a:ext cx="5925310" cy="1174991"/>
          </a:xfrm>
          <a:solidFill>
            <a:schemeClr val="accent6">
              <a:lumMod val="40000"/>
              <a:lumOff val="60000"/>
            </a:schemeClr>
          </a:solidFill>
        </p:spPr>
        <p:txBody>
          <a:bodyPr>
            <a:normAutofit/>
          </a:bodyPr>
          <a:lstStyle/>
          <a:p>
            <a:r>
              <a:rPr lang="en-DE" sz="2400" dirty="0">
                <a:latin typeface="Bookman Old Style" panose="02050604050505020204" pitchFamily="18" charset="0"/>
              </a:rPr>
              <a:t>Recommendations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850D0E-2138-D22B-C6F5-A193484665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1820661"/>
            <a:ext cx="5925310" cy="4673860"/>
          </a:xfrm>
        </p:spPr>
        <p:txBody>
          <a:bodyPr>
            <a:no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GB" sz="1100" b="1" i="0" u="none" strike="noStrike" dirty="0">
                <a:effectLst/>
                <a:latin typeface="Bookman Old Style" panose="02050604050505020204" pitchFamily="18" charset="0"/>
              </a:rPr>
              <a:t>High-Quality Streaming</a:t>
            </a:r>
            <a:r>
              <a:rPr lang="en-GB" sz="1100" b="0" i="0" u="none" strike="noStrike" dirty="0">
                <a:effectLst/>
                <a:latin typeface="Bookman Old Style" panose="02050604050505020204" pitchFamily="18" charset="0"/>
              </a:rPr>
              <a:t>: Invest in robust streaming technology to deliver high-quality video and audio experiences. Smooth playback without buffering issues is crucial for customer satisfaction.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1100" b="1" i="0" u="none" strike="noStrike" dirty="0">
                <a:effectLst/>
                <a:latin typeface="Bookman Old Style" panose="02050604050505020204" pitchFamily="18" charset="0"/>
              </a:rPr>
              <a:t>Customer Reviews and Ratings</a:t>
            </a:r>
            <a:r>
              <a:rPr lang="en-GB" sz="1100" b="0" i="0" u="none" strike="noStrike" dirty="0">
                <a:effectLst/>
                <a:latin typeface="Bookman Old Style" panose="02050604050505020204" pitchFamily="18" charset="0"/>
              </a:rPr>
              <a:t>: Integrate a review and rating system for films, allowing users to share their opinions. This adds credibility and helps users make informed choices.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1100" b="1" i="0" u="none" strike="noStrike" dirty="0">
                <a:effectLst/>
                <a:latin typeface="Bookman Old Style" panose="02050604050505020204" pitchFamily="18" charset="0"/>
              </a:rPr>
              <a:t>Social Engagement</a:t>
            </a:r>
            <a:r>
              <a:rPr lang="en-GB" sz="1100" b="0" i="0" u="none" strike="noStrike" dirty="0">
                <a:effectLst/>
                <a:latin typeface="Bookman Old Style" panose="02050604050505020204" pitchFamily="18" charset="0"/>
              </a:rPr>
              <a:t>: Utilize social media platforms to engage with your audience. Conduct film-related discussions, contests, and interactive events to build a sense of community around your platform.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1100" b="1" i="0" u="none" strike="noStrike" dirty="0">
                <a:effectLst/>
                <a:latin typeface="Bookman Old Style" panose="02050604050505020204" pitchFamily="18" charset="0"/>
              </a:rPr>
              <a:t>Responsive Customer Support</a:t>
            </a:r>
            <a:r>
              <a:rPr lang="en-GB" sz="1100" b="0" i="0" u="none" strike="noStrike" dirty="0">
                <a:effectLst/>
                <a:latin typeface="Bookman Old Style" panose="02050604050505020204" pitchFamily="18" charset="0"/>
              </a:rPr>
              <a:t>: Provide efficient customer support through multiple channels, such as live chat, email, and phone, to address any issues or inquiries promptly.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1100" b="1" i="0" u="none" strike="noStrike" dirty="0">
                <a:effectLst/>
                <a:latin typeface="Bookman Old Style" panose="02050604050505020204" pitchFamily="18" charset="0"/>
              </a:rPr>
              <a:t>Partnerships and Promotions</a:t>
            </a:r>
            <a:r>
              <a:rPr lang="en-GB" sz="1100" b="0" i="0" u="none" strike="noStrike" dirty="0">
                <a:effectLst/>
                <a:latin typeface="Bookman Old Style" panose="02050604050505020204" pitchFamily="18" charset="0"/>
              </a:rPr>
              <a:t>: Collaborate with other entertainment-related businesses, such as cinemas or streaming platforms, for cross-promotional campaigns and exclusive offers.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1100" b="1" i="0" u="none" strike="noStrike" dirty="0">
                <a:effectLst/>
                <a:latin typeface="Bookman Old Style" panose="02050604050505020204" pitchFamily="18" charset="0"/>
              </a:rPr>
              <a:t>Data Security and Privacy</a:t>
            </a:r>
            <a:r>
              <a:rPr lang="en-GB" sz="1100" b="0" i="0" u="none" strike="noStrike" dirty="0">
                <a:effectLst/>
                <a:latin typeface="Bookman Old Style" panose="02050604050505020204" pitchFamily="18" charset="0"/>
              </a:rPr>
              <a:t>: Assure users of their data security and privacy. Implement strong encryption, secure payment gateways, and transparent data usage policies.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1100" b="1" i="0" u="none" strike="noStrike" dirty="0">
                <a:effectLst/>
                <a:latin typeface="Bookman Old Style" panose="02050604050505020204" pitchFamily="18" charset="0"/>
              </a:rPr>
              <a:t>Continuous Innovation</a:t>
            </a:r>
            <a:r>
              <a:rPr lang="en-GB" sz="1100" b="0" i="0" u="none" strike="noStrike" dirty="0">
                <a:effectLst/>
                <a:latin typeface="Bookman Old Style" panose="02050604050505020204" pitchFamily="18" charset="0"/>
              </a:rPr>
              <a:t>: Stay up-to-date with industry trends and emerging technologies. Regularly update your platform with new features and improvements to stay competitive.</a:t>
            </a:r>
          </a:p>
          <a:p>
            <a:pPr>
              <a:lnSpc>
                <a:spcPct val="90000"/>
              </a:lnSpc>
            </a:pPr>
            <a:r>
              <a:rPr lang="en-GB" sz="1100" b="0" i="0" u="none" strike="noStrike" dirty="0">
                <a:effectLst/>
                <a:latin typeface="Bookman Old Style" panose="02050604050505020204" pitchFamily="18" charset="0"/>
              </a:rPr>
              <a:t>By implementing these recommendations, ROCKBUSTER film rental company can create a compelling online presence, attract a loyal customer base, and successfully compete in the dynamic landscape of online film rental services.</a:t>
            </a:r>
          </a:p>
        </p:txBody>
      </p:sp>
      <p:pic>
        <p:nvPicPr>
          <p:cNvPr id="11" name="Picture 4" descr="Sphere of mesh and nodes">
            <a:extLst>
              <a:ext uri="{FF2B5EF4-FFF2-40B4-BE49-F238E27FC236}">
                <a16:creationId xmlns:a16="http://schemas.microsoft.com/office/drawing/2014/main" id="{80A880C0-E838-7A98-7A6C-77FE2344B3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028" r="9039"/>
          <a:stretch/>
        </p:blipFill>
        <p:spPr>
          <a:xfrm>
            <a:off x="7534654" y="10"/>
            <a:ext cx="4657345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4955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A3CC36C-210F-452E-B0C6-CAE94609D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914900"/>
            <a:ext cx="12192000" cy="194310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FD77E017-7BFF-4018-BF75-AF8C6DDF08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9185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5D64D236-56EE-F2A5-C267-50911FCCCF2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21305675"/>
              </p:ext>
            </p:extLst>
          </p:nvPr>
        </p:nvGraphicFramePr>
        <p:xfrm>
          <a:off x="921592" y="941466"/>
          <a:ext cx="10340658" cy="27883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55571963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585</TotalTime>
  <Words>773</Words>
  <Application>Microsoft Macintosh PowerPoint</Application>
  <PresentationFormat>Widescreen</PresentationFormat>
  <Paragraphs>66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Bookman Old Style</vt:lpstr>
      <vt:lpstr>Calibri</vt:lpstr>
      <vt:lpstr>Gill Sans MT</vt:lpstr>
      <vt:lpstr>Parcel</vt:lpstr>
      <vt:lpstr>ROCKBUSTER STEALTH ANALYSIS PROJECT</vt:lpstr>
      <vt:lpstr>PROJECT OVERVIEW</vt:lpstr>
      <vt:lpstr>DATA OVERVIEW</vt:lpstr>
      <vt:lpstr>VISUALIZATION INSIGHTS</vt:lpstr>
      <vt:lpstr>VISUALIZATION INSIGHTS</vt:lpstr>
      <vt:lpstr>Recommendations</vt:lpstr>
      <vt:lpstr>Recommendations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ROCKBUSTER STEALTH ANALYSIS PROJECT</dc:title>
  <dc:creator>A Khan</dc:creator>
  <cp:lastModifiedBy>A Khan</cp:lastModifiedBy>
  <cp:revision>9</cp:revision>
  <dcterms:created xsi:type="dcterms:W3CDTF">2023-08-10T15:19:32Z</dcterms:created>
  <dcterms:modified xsi:type="dcterms:W3CDTF">2023-08-11T01:04:50Z</dcterms:modified>
</cp:coreProperties>
</file>